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5"/>
  </p:notesMasterIdLst>
  <p:handoutMasterIdLst>
    <p:handoutMasterId r:id="rId16"/>
  </p:handoutMasterIdLst>
  <p:sldIdLst>
    <p:sldId id="256" r:id="rId5"/>
    <p:sldId id="277" r:id="rId6"/>
    <p:sldId id="258" r:id="rId7"/>
    <p:sldId id="290" r:id="rId8"/>
    <p:sldId id="264" r:id="rId9"/>
    <p:sldId id="291" r:id="rId10"/>
    <p:sldId id="268" r:id="rId11"/>
    <p:sldId id="262" r:id="rId12"/>
    <p:sldId id="292" r:id="rId13"/>
    <p:sldId id="27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93204" autoAdjust="0"/>
  </p:normalViewPr>
  <p:slideViewPr>
    <p:cSldViewPr snapToGrid="0">
      <p:cViewPr varScale="1">
        <p:scale>
          <a:sx n="114" d="100"/>
          <a:sy n="114" d="100"/>
        </p:scale>
        <p:origin x="414" y="96"/>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2/25/2024</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2/25/2024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1101034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510226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1306333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36071253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3582258" y="191357"/>
            <a:ext cx="6856292" cy="3590596"/>
          </a:xfrm>
        </p:spPr>
        <p:txBody>
          <a:bodyPr>
            <a:normAutofit/>
          </a:bodyPr>
          <a:lstStyle/>
          <a:p>
            <a:r>
              <a:rPr lang="en-US" sz="3200" dirty="0"/>
              <a:t>Understanding Scrum-Agile Methodology and Contrasting with Waterfall Approach</a:t>
            </a:r>
          </a:p>
        </p:txBody>
      </p:sp>
      <p:sp>
        <p:nvSpPr>
          <p:cNvPr id="4" name="TextBox 3">
            <a:extLst>
              <a:ext uri="{FF2B5EF4-FFF2-40B4-BE49-F238E27FC236}">
                <a16:creationId xmlns:a16="http://schemas.microsoft.com/office/drawing/2014/main" id="{AAEE2FF9-779F-183D-1952-D06EA4521161}"/>
              </a:ext>
            </a:extLst>
          </p:cNvPr>
          <p:cNvSpPr txBox="1"/>
          <p:nvPr/>
        </p:nvSpPr>
        <p:spPr>
          <a:xfrm>
            <a:off x="6381229" y="4561405"/>
            <a:ext cx="5718646" cy="646331"/>
          </a:xfrm>
          <a:prstGeom prst="rect">
            <a:avLst/>
          </a:prstGeom>
          <a:noFill/>
        </p:spPr>
        <p:txBody>
          <a:bodyPr wrap="square" rtlCol="0">
            <a:spAutoFit/>
          </a:bodyPr>
          <a:lstStyle/>
          <a:p>
            <a:r>
              <a:rPr lang="en-US" sz="3600" b="1" dirty="0">
                <a:solidFill>
                  <a:schemeClr val="bg1"/>
                </a:solidFill>
              </a:rPr>
              <a:t>By: Dylan Bishop</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2209089" y="369282"/>
            <a:ext cx="5528217" cy="830417"/>
          </a:xfrm>
        </p:spPr>
        <p:txBody>
          <a:bodyPr/>
          <a:lstStyle/>
          <a:p>
            <a:r>
              <a:rPr lang="en-US" dirty="0"/>
              <a:t>References</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3558394" y="1199699"/>
            <a:ext cx="7884190" cy="2423353"/>
          </a:xfrm>
        </p:spPr>
        <p:txBody>
          <a:bodyPr bIns="0">
            <a:normAutofit/>
          </a:bodyPr>
          <a:lstStyle/>
          <a:p>
            <a:r>
              <a:rPr lang="en-US" b="1" dirty="0">
                <a:solidFill>
                  <a:schemeClr val="bg1">
                    <a:lumMod val="95000"/>
                  </a:schemeClr>
                </a:solidFill>
              </a:rPr>
              <a:t>G. Cobb, C. (2015). The Project Manager’s Guide to Mastering Agile : Principles and Practices for an Adaptive Approach. Hoboken : Wiley.</a:t>
            </a:r>
          </a:p>
          <a:p>
            <a:r>
              <a:rPr lang="fr-FR" b="1" dirty="0">
                <a:solidFill>
                  <a:schemeClr val="bg1">
                    <a:lumMod val="95000"/>
                  </a:schemeClr>
                </a:solidFill>
              </a:rPr>
              <a:t>Scrum Guide | Scrum guides. (</a:t>
            </a:r>
            <a:r>
              <a:rPr lang="fr-FR" b="1" dirty="0" err="1">
                <a:solidFill>
                  <a:schemeClr val="bg1">
                    <a:lumMod val="95000"/>
                  </a:schemeClr>
                </a:solidFill>
              </a:rPr>
              <a:t>n.d</a:t>
            </a:r>
            <a:r>
              <a:rPr lang="fr-FR" b="1" dirty="0">
                <a:solidFill>
                  <a:schemeClr val="bg1">
                    <a:lumMod val="95000"/>
                  </a:schemeClr>
                </a:solidFill>
              </a:rPr>
              <a:t>.). https://scrumguides.org/scrum-guide.html</a:t>
            </a:r>
          </a:p>
          <a:p>
            <a:r>
              <a:rPr lang="fr-FR" b="1" dirty="0">
                <a:solidFill>
                  <a:schemeClr val="bg1">
                    <a:lumMod val="95000"/>
                  </a:schemeClr>
                </a:solidFill>
              </a:rPr>
              <a:t>SNHU </a:t>
            </a:r>
            <a:r>
              <a:rPr lang="fr-FR" b="1" dirty="0" err="1">
                <a:solidFill>
                  <a:schemeClr val="bg1">
                    <a:lumMod val="95000"/>
                  </a:schemeClr>
                </a:solidFill>
              </a:rPr>
              <a:t>Travel</a:t>
            </a:r>
            <a:r>
              <a:rPr lang="fr-FR" b="1" dirty="0">
                <a:solidFill>
                  <a:schemeClr val="bg1">
                    <a:lumMod val="95000"/>
                  </a:schemeClr>
                </a:solidFill>
              </a:rPr>
              <a:t> Project</a:t>
            </a:r>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2207528" y="-445232"/>
            <a:ext cx="6343650" cy="2668463"/>
          </a:xfrm>
        </p:spPr>
        <p:txBody>
          <a:bodyPr>
            <a:normAutofit/>
          </a:bodyPr>
          <a:lstStyle/>
          <a:p>
            <a:r>
              <a:rPr lang="en-US" sz="3600" dirty="0"/>
              <a:t>Introduction to the Scrum-agile methodology</a:t>
            </a:r>
            <a:endParaRPr lang="en-ZA" sz="3600"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124981" y="2223231"/>
            <a:ext cx="6338887" cy="2668587"/>
          </a:xfrm>
        </p:spPr>
        <p:txBody>
          <a:bodyPr>
            <a:normAutofit fontScale="62500" lnSpcReduction="20000"/>
          </a:bodyPr>
          <a:lstStyle/>
          <a:p>
            <a:r>
              <a:rPr lang="en-US" dirty="0"/>
              <a:t>Definition: Scrum-Agile is an iterative and incremental approach to software development, emphasizing flexibility, collaboration, and customer feedback.</a:t>
            </a:r>
          </a:p>
          <a:p>
            <a:r>
              <a:rPr lang="en-US" dirty="0"/>
              <a:t>Key Facets of the Scrum-Agile Methodology:</a:t>
            </a:r>
          </a:p>
          <a:p>
            <a:pPr marL="342900" indent="-342900">
              <a:buFont typeface="Arial" panose="020B0604020202020204" pitchFamily="34" charset="0"/>
              <a:buChar char="•"/>
            </a:pPr>
            <a:r>
              <a:rPr lang="en-US" dirty="0"/>
              <a:t>Iterative development cycles (Sprints)</a:t>
            </a:r>
          </a:p>
          <a:p>
            <a:pPr marL="342900" indent="-342900">
              <a:buFont typeface="Arial" panose="020B0604020202020204" pitchFamily="34" charset="0"/>
              <a:buChar char="•"/>
            </a:pPr>
            <a:r>
              <a:rPr lang="en-US" dirty="0"/>
              <a:t>Roles: Product Owner, Scrum Master, Developers, Testers</a:t>
            </a:r>
          </a:p>
          <a:p>
            <a:pPr marL="342900" indent="-342900">
              <a:buFont typeface="Arial" panose="020B0604020202020204" pitchFamily="34" charset="0"/>
              <a:buChar char="•"/>
            </a:pPr>
            <a:r>
              <a:rPr lang="en-US" dirty="0"/>
              <a:t>Scrum events: Sprint Planning, Daily Stand-ups, Sprint Review, Retrospective</a:t>
            </a: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076120" y="-1727623"/>
            <a:ext cx="6594768" cy="5537284"/>
          </a:xfrm>
        </p:spPr>
        <p:txBody>
          <a:bodyPr>
            <a:normAutofit/>
          </a:bodyPr>
          <a:lstStyle/>
          <a:p>
            <a:r>
              <a:rPr lang="en-US" sz="2800" dirty="0"/>
              <a:t>Scrum-agile team roles</a:t>
            </a:r>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32AE3ED-8E89-CE3F-420E-5D7E76A92B9E}"/>
              </a:ext>
            </a:extLst>
          </p:cNvPr>
          <p:cNvSpPr txBox="1"/>
          <p:nvPr/>
        </p:nvSpPr>
        <p:spPr>
          <a:xfrm>
            <a:off x="4231693" y="1870745"/>
            <a:ext cx="7432646" cy="3139321"/>
          </a:xfrm>
          <a:prstGeom prst="rect">
            <a:avLst/>
          </a:prstGeom>
          <a:noFill/>
        </p:spPr>
        <p:txBody>
          <a:bodyPr wrap="square" rtlCol="0">
            <a:spAutoFit/>
          </a:bodyPr>
          <a:lstStyle/>
          <a:p>
            <a:r>
              <a:rPr lang="en-US" b="1" dirty="0">
                <a:solidFill>
                  <a:schemeClr val="bg1"/>
                </a:solidFill>
              </a:rPr>
              <a:t>Product Owner: Represents stakeholders, defines product vision, and prioritizes backlog items based on business value.</a:t>
            </a:r>
          </a:p>
          <a:p>
            <a:endParaRPr lang="en-US" b="1" dirty="0">
              <a:solidFill>
                <a:schemeClr val="bg1"/>
              </a:solidFill>
            </a:endParaRPr>
          </a:p>
          <a:p>
            <a:r>
              <a:rPr lang="en-US" b="1" dirty="0">
                <a:solidFill>
                  <a:schemeClr val="bg1"/>
                </a:solidFill>
              </a:rPr>
              <a:t>Scrum Master: Facilitates Scrum events, removes impediments, and ensures adherence to Scrum principles.</a:t>
            </a:r>
          </a:p>
          <a:p>
            <a:endParaRPr lang="en-US" b="1" dirty="0">
              <a:solidFill>
                <a:schemeClr val="bg1"/>
              </a:solidFill>
            </a:endParaRPr>
          </a:p>
          <a:p>
            <a:r>
              <a:rPr lang="en-US" b="1" dirty="0">
                <a:solidFill>
                  <a:schemeClr val="bg1"/>
                </a:solidFill>
              </a:rPr>
              <a:t>Developers: Self-organizing cross-functional group responsible for delivering increments of product functionality.</a:t>
            </a:r>
          </a:p>
          <a:p>
            <a:endParaRPr lang="en-US" b="1" dirty="0">
              <a:solidFill>
                <a:schemeClr val="bg1"/>
              </a:solidFill>
            </a:endParaRPr>
          </a:p>
          <a:p>
            <a:r>
              <a:rPr lang="en-US" b="1" dirty="0">
                <a:solidFill>
                  <a:schemeClr val="bg1"/>
                </a:solidFill>
              </a:rPr>
              <a:t>Testers: A team that tests the product functionality and relays information of any issues with the product.</a:t>
            </a:r>
          </a:p>
        </p:txBody>
      </p:sp>
    </p:spTree>
    <p:extLst>
      <p:ext uri="{BB962C8B-B14F-4D97-AF65-F5344CB8AC3E}">
        <p14:creationId xmlns:p14="http://schemas.microsoft.com/office/powerpoint/2010/main" val="707789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040509" y="200692"/>
            <a:ext cx="6594768" cy="1351271"/>
          </a:xfrm>
        </p:spPr>
        <p:txBody>
          <a:bodyPr>
            <a:normAutofit/>
          </a:bodyPr>
          <a:lstStyle/>
          <a:p>
            <a:r>
              <a:rPr lang="en-US" sz="3600" dirty="0"/>
              <a:t>SDLC Phases and importance</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160955" y="1772197"/>
            <a:ext cx="6594768" cy="1951523"/>
          </a:xfrm>
        </p:spPr>
        <p:txBody>
          <a:bodyPr>
            <a:noAutofit/>
          </a:bodyPr>
          <a:lstStyle/>
          <a:p>
            <a:r>
              <a:rPr lang="en-US" sz="1200" b="1" dirty="0"/>
              <a:t>Planning: Collaborative Sprint Planning to define Sprint goals and select backlog items.</a:t>
            </a:r>
          </a:p>
          <a:p>
            <a:endParaRPr lang="en-US" sz="1200" b="1" dirty="0"/>
          </a:p>
          <a:p>
            <a:r>
              <a:rPr lang="en-US" sz="1200" b="1" dirty="0"/>
              <a:t>Execution: Daily Stand-ups for coordination, development, testing, and continuous integration.</a:t>
            </a:r>
          </a:p>
          <a:p>
            <a:endParaRPr lang="en-US" sz="1200" b="1" dirty="0"/>
          </a:p>
          <a:p>
            <a:r>
              <a:rPr lang="en-US" sz="1200" b="1" dirty="0"/>
              <a:t>Review: Sprint Review to demonstrate completed work and gather feedback from stakeholders and team members.</a:t>
            </a:r>
          </a:p>
          <a:p>
            <a:endParaRPr lang="en-US" sz="1200" b="1" dirty="0"/>
          </a:p>
          <a:p>
            <a:r>
              <a:rPr lang="en-US" sz="1200" b="1" dirty="0"/>
              <a:t>Reflection: Sprint Retrospective to reflect on process improvements and adjust for the next Sprint and for future projects.</a:t>
            </a:r>
          </a:p>
        </p:txBody>
      </p:sp>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539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32827" y="242639"/>
            <a:ext cx="6589150" cy="1988706"/>
          </a:xfrm>
        </p:spPr>
        <p:txBody>
          <a:bodyPr>
            <a:normAutofit/>
          </a:bodyPr>
          <a:lstStyle/>
          <a:p>
            <a:r>
              <a:rPr lang="en-US" sz="2800" dirty="0"/>
              <a:t>Contrasting Scrum-agile methodology with the waterfall approach</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317384" y="1781175"/>
            <a:ext cx="6597650" cy="3295650"/>
          </a:xfrm>
        </p:spPr>
        <p:txBody>
          <a:bodyPr vert="horz" lIns="91440" tIns="45720" rIns="91440" bIns="45720" rtlCol="0" anchor="t">
            <a:normAutofit fontScale="70000" lnSpcReduction="20000"/>
          </a:bodyPr>
          <a:lstStyle/>
          <a:p>
            <a:r>
              <a:rPr lang="en-US" b="1" dirty="0"/>
              <a:t>Waterfall Approach: Linear and everything done in order, with specific phases: Requirements, Design, Implementation, Testing, Deployment.</a:t>
            </a:r>
          </a:p>
          <a:p>
            <a:r>
              <a:rPr lang="en-US" b="1" dirty="0"/>
              <a:t>Differences include:</a:t>
            </a:r>
          </a:p>
          <a:p>
            <a:pPr marL="285750" indent="-285750">
              <a:buFont typeface="Arial" panose="020B0604020202020204" pitchFamily="34" charset="0"/>
              <a:buChar char="•"/>
            </a:pPr>
            <a:r>
              <a:rPr lang="en-US" b="1" dirty="0"/>
              <a:t>Waterfall is done in order, while agile is worked on in all areas in different order.</a:t>
            </a:r>
          </a:p>
          <a:p>
            <a:pPr marL="285750" indent="-285750">
              <a:buFont typeface="Arial" panose="020B0604020202020204" pitchFamily="34" charset="0"/>
              <a:buChar char="•"/>
            </a:pPr>
            <a:r>
              <a:rPr lang="en-US" b="1" dirty="0"/>
              <a:t>Specific requirements with waterfall. With agile, requirements can change. </a:t>
            </a:r>
          </a:p>
          <a:p>
            <a:pPr marL="285750" indent="-285750">
              <a:buFont typeface="Arial" panose="020B0604020202020204" pitchFamily="34" charset="0"/>
              <a:buChar char="•"/>
            </a:pPr>
            <a:r>
              <a:rPr lang="en-US" b="1" dirty="0"/>
              <a:t>Limited customer involvement vs. a continuous feedback loop.</a:t>
            </a:r>
          </a:p>
          <a:p>
            <a:pPr marL="285750" indent="-285750">
              <a:buFont typeface="Arial" panose="020B0604020202020204" pitchFamily="34" charset="0"/>
              <a:buChar char="•"/>
            </a:pPr>
            <a:r>
              <a:rPr lang="en-US" b="1" dirty="0"/>
              <a:t>Longer development cycles with waterfall while with agile there are frequent releases for testing.</a:t>
            </a: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1346372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3733199" y="301521"/>
            <a:ext cx="6449786" cy="1122590"/>
          </a:xfrm>
        </p:spPr>
        <p:txBody>
          <a:bodyPr>
            <a:normAutofit/>
          </a:bodyPr>
          <a:lstStyle/>
          <a:p>
            <a:r>
              <a:rPr lang="en-US" sz="3600" dirty="0"/>
              <a:t>Process differences: </a:t>
            </a:r>
            <a:br>
              <a:rPr lang="en-US" sz="3600" dirty="0"/>
            </a:br>
            <a:r>
              <a:rPr lang="en-US" sz="3600" dirty="0"/>
              <a:t>waterfall vs. agile</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303653" y="1662331"/>
            <a:ext cx="6449785" cy="2951614"/>
          </a:xfrm>
        </p:spPr>
        <p:txBody>
          <a:bodyPr>
            <a:normAutofit fontScale="62500" lnSpcReduction="20000"/>
          </a:bodyPr>
          <a:lstStyle/>
          <a:p>
            <a:r>
              <a:rPr lang="en-US" b="1" dirty="0"/>
              <a:t>Let’s tackle the differences in fixing bugs.</a:t>
            </a:r>
          </a:p>
          <a:p>
            <a:br>
              <a:rPr lang="en-US" b="1" dirty="0"/>
            </a:br>
            <a:r>
              <a:rPr lang="en-US" b="1" dirty="0"/>
              <a:t>Agile: Bugs are identified and fixed within the sprint, making sure that there is continuous improvement and satisfaction with the customers.</a:t>
            </a:r>
          </a:p>
          <a:p>
            <a:r>
              <a:rPr lang="en-US" b="1" dirty="0"/>
              <a:t>Waterfall: Bugs are discovered much later in the development cycle and that could lead to completion delays and possible reworks. This could lead to an impact on project timelines and the budget.</a:t>
            </a:r>
          </a:p>
          <a:p>
            <a:endParaRPr lang="en-US" b="1" dirty="0"/>
          </a:p>
          <a:p>
            <a:endParaRPr lang="en-US" dirty="0"/>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3003251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83839" y="485051"/>
            <a:ext cx="9389288" cy="1362456"/>
          </a:xfrm>
        </p:spPr>
        <p:txBody>
          <a:bodyPr>
            <a:normAutofit/>
          </a:bodyPr>
          <a:lstStyle/>
          <a:p>
            <a:r>
              <a:rPr lang="en-US" sz="3600" dirty="0"/>
              <a:t>Factors to consider when deciding on agile vs. waterfall</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14"/>
          </p:nvPr>
        </p:nvSpPr>
        <p:spPr>
          <a:xfrm>
            <a:off x="201074" y="1777068"/>
            <a:ext cx="9530156" cy="3505200"/>
          </a:xfrm>
        </p:spPr>
        <p:txBody>
          <a:bodyPr vert="horz" lIns="91440" tIns="45720" rIns="91440" bIns="45720" rtlCol="0" anchor="t">
            <a:normAutofit/>
          </a:bodyPr>
          <a:lstStyle/>
          <a:p>
            <a:r>
              <a:rPr lang="en-US" b="1" dirty="0">
                <a:solidFill>
                  <a:schemeClr val="accent2"/>
                </a:solidFill>
              </a:rPr>
              <a:t>Project Complexity: Agile is suitable for difficult, evolving projects with changing requirements.</a:t>
            </a:r>
          </a:p>
          <a:p>
            <a:r>
              <a:rPr lang="en-US" b="1" dirty="0">
                <a:solidFill>
                  <a:schemeClr val="accent2"/>
                </a:solidFill>
              </a:rPr>
              <a:t>Customer Involvement: Agile creates continuous collaboration and feedback, which is ideal for customer-centric projects.</a:t>
            </a:r>
          </a:p>
          <a:p>
            <a:r>
              <a:rPr lang="en-US" b="1" dirty="0">
                <a:solidFill>
                  <a:schemeClr val="accent2"/>
                </a:solidFill>
              </a:rPr>
              <a:t>Team Experience and Size: Agile requires self-organizing teams and may not be suitable for larger inexperienced teams.</a:t>
            </a:r>
          </a:p>
          <a:p>
            <a:r>
              <a:rPr lang="en-US" b="1" dirty="0">
                <a:solidFill>
                  <a:schemeClr val="accent2"/>
                </a:solidFill>
              </a:rPr>
              <a:t>Risk Tolerance: Agile mitigates risks through iterative development, while Waterfall provides clearer project milestones.</a:t>
            </a:r>
          </a:p>
          <a:p>
            <a:r>
              <a:rPr lang="en-US" b="1" dirty="0">
                <a:solidFill>
                  <a:schemeClr val="accent2"/>
                </a:solidFill>
              </a:rPr>
              <a:t>Flexibility Requirements: Agile offers flexibility to adapt to changing requirements, while Waterfall is rigid and less accommodating to change.</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4151694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141223" y="332283"/>
            <a:ext cx="7606895" cy="733120"/>
          </a:xfrm>
        </p:spPr>
        <p:txBody>
          <a:bodyPr/>
          <a:lstStyle/>
          <a:p>
            <a:r>
              <a:rPr lang="en-US" dirty="0" err="1"/>
              <a:t>Snhu</a:t>
            </a:r>
            <a:r>
              <a:rPr lang="en-US" dirty="0"/>
              <a:t> travel project</a:t>
            </a:r>
          </a:p>
        </p:txBody>
      </p:sp>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066689" y="1193739"/>
            <a:ext cx="7615274" cy="2978150"/>
          </a:xfrm>
        </p:spPr>
        <p:txBody>
          <a:bodyPr>
            <a:normAutofit/>
          </a:bodyPr>
          <a:lstStyle/>
          <a:p>
            <a:pPr marL="0" indent="0">
              <a:buNone/>
            </a:pPr>
            <a:r>
              <a:rPr lang="en-US" b="1" dirty="0"/>
              <a:t>The SNHU Travel Project utilized the Scrum-Agile Methodology successfully because it enabled iterative development and quick adaptation to the changing market trends in the travel booking industry.</a:t>
            </a:r>
          </a:p>
          <a:p>
            <a:pPr marL="0" indent="0">
              <a:buNone/>
            </a:pPr>
            <a:r>
              <a:rPr lang="en-US" b="1" dirty="0"/>
              <a:t>There was continuous feedback from customers and customers explained what they would like to see implemented into the SNHU Travel website.</a:t>
            </a:r>
          </a:p>
          <a:p>
            <a:pPr marL="0" indent="0">
              <a:buNone/>
            </a:pPr>
            <a:r>
              <a:rPr lang="en-US" b="1" dirty="0"/>
              <a:t>There was collaboration between teams which helped the development process and improved the quality of the project.</a:t>
            </a:r>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8</a:t>
            </a:fld>
            <a:endParaRPr lang="en-US" dirty="0"/>
          </a:p>
        </p:txBody>
      </p:sp>
      <p:sp>
        <p:nvSpPr>
          <p:cNvPr id="4" name="Picture Placeholder 3">
            <a:extLst>
              <a:ext uri="{FF2B5EF4-FFF2-40B4-BE49-F238E27FC236}">
                <a16:creationId xmlns:a16="http://schemas.microsoft.com/office/drawing/2014/main" id="{E0C4E32D-D45A-A3CB-B291-6F62871BA8AE}"/>
              </a:ext>
            </a:extLst>
          </p:cNvPr>
          <p:cNvSpPr>
            <a:spLocks noGrp="1"/>
          </p:cNvSpPr>
          <p:nvPr>
            <p:ph type="pic" sz="quarter" idx="15"/>
          </p:nvPr>
        </p:nvSpPr>
        <p:spPr/>
        <p:txBody>
          <a:bodyPr/>
          <a:lstStyle/>
          <a:p>
            <a:endParaRPr lang="en-US" dirty="0"/>
          </a:p>
        </p:txBody>
      </p:sp>
    </p:spTree>
    <p:extLst>
      <p:ext uri="{BB962C8B-B14F-4D97-AF65-F5344CB8AC3E}">
        <p14:creationId xmlns:p14="http://schemas.microsoft.com/office/powerpoint/2010/main" val="1593920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24A8A-1DF1-289D-7503-5B9E0AFFD042}"/>
              </a:ext>
            </a:extLst>
          </p:cNvPr>
          <p:cNvSpPr>
            <a:spLocks noGrp="1"/>
          </p:cNvSpPr>
          <p:nvPr>
            <p:ph type="title"/>
          </p:nvPr>
        </p:nvSpPr>
        <p:spPr>
          <a:xfrm>
            <a:off x="1014353" y="201336"/>
            <a:ext cx="7606895" cy="738231"/>
          </a:xfrm>
        </p:spPr>
        <p:txBody>
          <a:bodyPr>
            <a:normAutofit/>
          </a:bodyPr>
          <a:lstStyle/>
          <a:p>
            <a:r>
              <a:rPr lang="en-US" sz="3200" dirty="0"/>
              <a:t>Takeaways &amp; considerations</a:t>
            </a:r>
          </a:p>
        </p:txBody>
      </p:sp>
      <p:sp>
        <p:nvSpPr>
          <p:cNvPr id="4" name="Content Placeholder 3">
            <a:extLst>
              <a:ext uri="{FF2B5EF4-FFF2-40B4-BE49-F238E27FC236}">
                <a16:creationId xmlns:a16="http://schemas.microsoft.com/office/drawing/2014/main" id="{D25FAF02-88AA-FAEE-B7EA-05870BF4190F}"/>
              </a:ext>
            </a:extLst>
          </p:cNvPr>
          <p:cNvSpPr>
            <a:spLocks noGrp="1"/>
          </p:cNvSpPr>
          <p:nvPr>
            <p:ph sz="half" idx="16"/>
          </p:nvPr>
        </p:nvSpPr>
        <p:spPr>
          <a:xfrm>
            <a:off x="2134544" y="1002500"/>
            <a:ext cx="7615274" cy="2978150"/>
          </a:xfrm>
        </p:spPr>
        <p:txBody>
          <a:bodyPr/>
          <a:lstStyle/>
          <a:p>
            <a:pPr marL="0" indent="0">
              <a:buNone/>
            </a:pPr>
            <a:r>
              <a:rPr lang="en-US" dirty="0"/>
              <a:t>The Scrum-Agile Methodology emphasizes flexibility, collaboration, and customer feedback. When contrasting with waterfall, agile offers iterative development and continuous customer feedback which helps with Improvement.</a:t>
            </a:r>
          </a:p>
          <a:p>
            <a:pPr marL="0" indent="0">
              <a:buNone/>
            </a:pPr>
            <a:r>
              <a:rPr lang="en-US" dirty="0"/>
              <a:t>When considering whether to choose Agile or Waterfall, take in the details of the project. If the project is complex, customer-centric, will require flexibility and continuous feedback, then go with an agile approach. Make sure to evaluate the project specifics, the team’s capabilities, and the risk tolerance when deciding between agile and waterfall.</a:t>
            </a:r>
          </a:p>
        </p:txBody>
      </p:sp>
      <p:sp>
        <p:nvSpPr>
          <p:cNvPr id="5" name="Slide Number Placeholder 4">
            <a:extLst>
              <a:ext uri="{FF2B5EF4-FFF2-40B4-BE49-F238E27FC236}">
                <a16:creationId xmlns:a16="http://schemas.microsoft.com/office/drawing/2014/main" id="{9649AD5F-68E0-7F65-63C2-2F6E99A9DC2C}"/>
              </a:ext>
            </a:extLst>
          </p:cNvPr>
          <p:cNvSpPr>
            <a:spLocks noGrp="1"/>
          </p:cNvSpPr>
          <p:nvPr>
            <p:ph type="sldNum" sz="quarter" idx="12"/>
          </p:nvPr>
        </p:nvSpPr>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2302319645"/>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3.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{1E9038E8-C665-4358-8C29-E0C11B2B8B9F}tf33968143_win32</Template>
  <TotalTime>66</TotalTime>
  <Words>716</Words>
  <Application>Microsoft Office PowerPoint</Application>
  <PresentationFormat>Widescreen</PresentationFormat>
  <Paragraphs>67</Paragraphs>
  <Slides>10</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Avenir Next LT Pro</vt:lpstr>
      <vt:lpstr>Calibri</vt:lpstr>
      <vt:lpstr>Custom</vt:lpstr>
      <vt:lpstr>Understanding Scrum-Agile Methodology and Contrasting with Waterfall Approach</vt:lpstr>
      <vt:lpstr>Introduction to the Scrum-agile methodology</vt:lpstr>
      <vt:lpstr>Scrum-agile team roles</vt:lpstr>
      <vt:lpstr>SDLC Phases and importance</vt:lpstr>
      <vt:lpstr>Contrasting Scrum-agile methodology with the waterfall approach</vt:lpstr>
      <vt:lpstr>Process differences:  waterfall vs. agile</vt:lpstr>
      <vt:lpstr>Factors to consider when deciding on agile vs. waterfall</vt:lpstr>
      <vt:lpstr>Snhu travel project</vt:lpstr>
      <vt:lpstr>Takeaways &amp; considerations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Scrum-Agile Methodology and Contrasting with Waterfall Approach</dc:title>
  <dc:creator>Dylan Bishop</dc:creator>
  <cp:lastModifiedBy>Dylan Bishop</cp:lastModifiedBy>
  <cp:revision>1</cp:revision>
  <dcterms:created xsi:type="dcterms:W3CDTF">2024-02-25T20:22:22Z</dcterms:created>
  <dcterms:modified xsi:type="dcterms:W3CDTF">2024-02-25T21:29:01Z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